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892ED-4A25-8248-A060-737A7EC196F9}" type="datetimeFigureOut">
              <a:rPr lang="en-US" smtClean="0"/>
              <a:t>5/17/12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F53C2-8078-D64B-B04A-B98917DBF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7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8C794-7469-364A-9A81-7A2911E91BFD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A0D98A-439A-7240-852C-A699BE41300D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25E18E-5F16-C44E-8359-0CA77D6FBEFD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A1F811-06F4-0848-80E4-13AD344F9C87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3FC240-971E-8843-9E28-DC12FF752D99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785B0E-416C-774D-AC64-5923EF97DAC2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696E58B-9747-C54F-92B3-5A642DF8A868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8AED6D-7E9B-7044-9985-3EE27E2BDE3C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12454E-0488-9944-BB62-8F6FC15BB2E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78DC4AE-A134-F245-9FC4-E3EF4EB87612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F1EB22-0C58-7145-8781-D695956CD424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07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7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5D8B7B-63C7-A146-9915-F150392ADEDE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7E1B0A-C329-3C48-93FC-F23157935F72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FC6F66-EAEA-184D-BF15-DD8BB1164F16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434FCE-7F09-2B45-8230-439A84AD7C56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924B0F-BF81-EC4A-97D1-33F33A3D351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5372E-6625-FA48-AEC4-8114F1BECC56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F35C05-61A4-514D-9AB6-2A02AF71E4D4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F0250D-6072-7B49-8501-FBF5E6FD10DE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A9B05C-BF79-6C4A-8A4F-EEA8B37E981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AAE52C-C947-214F-9A00-8D4686E4945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3131"/>
            <a:ext cx="5030431" cy="4115031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38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26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46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1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603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95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2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86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4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741AB-493F-514F-BC8B-BC1E47580BCD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6981D-E968-9147-A11D-4CA3F10F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5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nbc.msn.com/id/16904988/" TargetMode="External"/><Relationship Id="rId4" Type="http://schemas.openxmlformats.org/officeDocument/2006/relationships/hyperlink" Target="http://www.msnbc.msn.com/id/17802540/" TargetMode="External"/><Relationship Id="rId5" Type="http://schemas.openxmlformats.org/officeDocument/2006/relationships/hyperlink" Target="http://www.msnbc.msn.com/id/17861866/" TargetMode="External"/><Relationship Id="rId6" Type="http://schemas.openxmlformats.org/officeDocument/2006/relationships/hyperlink" Target="http://www.msnbc.msn.com/id/15850535/" TargetMode="External"/><Relationship Id="rId7" Type="http://schemas.openxmlformats.org/officeDocument/2006/relationships/hyperlink" Target="http://www.msnbc.msn.com/id/15736318/" TargetMode="External"/><Relationship Id="rId8" Type="http://schemas.openxmlformats.org/officeDocument/2006/relationships/hyperlink" Target="http://www.nytimes.com/2007/04/07/science/earth/07climate.html?ex=1176609600&amp;en=a917b11558f48db7&amp;ei=5070&amp;emc=eta1" TargetMode="External"/><Relationship Id="rId9" Type="http://schemas.openxmlformats.org/officeDocument/2006/relationships/hyperlink" Target="http://www.transworldsnowboarding.com/snow/videos/video/0,26810,1617950,00.html" TargetMode="External"/><Relationship Id="rId10" Type="http://schemas.openxmlformats.org/officeDocument/2006/relationships/hyperlink" Target="http://images.google.com/imgres?imgurl=http://muller.lbl.gov/pages/IceAgeBook/Image4.gif&amp;imgrefurl=http://muller.lbl.gov/pages/IceAgeBook/history_of_climate.html&amp;h=304&amp;w=450&amp;sz=8&amp;hl=en&amp;start=19&amp;tbnid=ToIk8D8_PDFqfM:&amp;tbnh=86&amp;tbnw=127&amp;prev=/images?q=ice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news.nationalgeographic.com/news/2004/12/1206_041206_global_warming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images.google.com/imgres?imgurl=http://vrstudio.buffalo.edu/~depape/warming/europeMap.jpg&amp;imgrefurl=http://resumbrae.com/archive/warming/100meter.html&amp;h=512&amp;w=640&amp;sz=74&amp;hl=en&amp;start=10&amp;um=1&amp;tbnid=ngkGIyF0rYwV0M:&amp;tbnh=110&amp;tbnw=137&amp;prev=/images?q=sea+level+rise&amp;um=1&amp;hl=en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pod.usra.edu/archive/images/kilimanjaro_etm_93_00.jpg" TargetMode="External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hyperlink" Target="http://www.msnbc.msn.com/id/17802540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msnbc.msn.com/id/18288820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msnbc.msn.com/id/17802540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Climate slides not used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29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Kyoto Protocol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n-cs"/>
              </a:rPr>
              <a:t>Treaty committing countries to reduce emissions of CO</a:t>
            </a:r>
            <a:r>
              <a:rPr lang="en-US" sz="2800" baseline="-25000" smtClean="0">
                <a:cs typeface="+mn-cs"/>
              </a:rPr>
              <a:t>2</a:t>
            </a:r>
            <a:r>
              <a:rPr lang="en-US" sz="2800" smtClean="0">
                <a:cs typeface="+mn-cs"/>
              </a:rPr>
              <a:t> and other green house gasses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OR countries can engage in carbon trading if they maintain or increase emissions of these gasses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The US is NOT a part of this treaty</a:t>
            </a:r>
          </a:p>
          <a:p>
            <a:pPr lvl="1" eaLnBrk="1" hangingPunct="1">
              <a:defRPr/>
            </a:pPr>
            <a:r>
              <a:rPr lang="en-US" sz="2400" smtClean="0"/>
              <a:t>Reason:  B/c developing countries like China are not a part, it would give them an unfair advantage in trade, etc</a:t>
            </a:r>
          </a:p>
        </p:txBody>
      </p:sp>
    </p:spTree>
    <p:extLst>
      <p:ext uri="{BB962C8B-B14F-4D97-AF65-F5344CB8AC3E}">
        <p14:creationId xmlns:p14="http://schemas.microsoft.com/office/powerpoint/2010/main" val="1680986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764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z="1000" smtClean="0">
                <a:cs typeface="+mn-cs"/>
                <a:hlinkClick r:id="rId3"/>
              </a:rPr>
              <a:t>http://www.msnbc.msn.com/id/16904988/</a:t>
            </a:r>
            <a:endParaRPr lang="en-US" sz="1000" smtClean="0">
              <a:cs typeface="+mn-cs"/>
            </a:endParaRPr>
          </a:p>
          <a:p>
            <a:pPr lvl="1" eaLnBrk="1" hangingPunct="1">
              <a:defRPr/>
            </a:pPr>
            <a:r>
              <a:rPr lang="en-US" sz="1000" smtClean="0"/>
              <a:t>MSNBC – Slide Show and Article</a:t>
            </a:r>
          </a:p>
          <a:p>
            <a:pPr eaLnBrk="1" hangingPunct="1">
              <a:defRPr/>
            </a:pPr>
            <a:endParaRPr lang="en-US" sz="1000" smtClean="0">
              <a:cs typeface="+mn-cs"/>
            </a:endParaRPr>
          </a:p>
          <a:p>
            <a:pPr eaLnBrk="1" hangingPunct="1">
              <a:defRPr/>
            </a:pPr>
            <a:r>
              <a:rPr lang="en-US" sz="1000" smtClean="0">
                <a:cs typeface="+mn-cs"/>
                <a:hlinkClick r:id="rId4"/>
              </a:rPr>
              <a:t>http://www.msnbc.msn.com/id/17802540/ </a:t>
            </a:r>
          </a:p>
          <a:p>
            <a:pPr lvl="1" eaLnBrk="1" hangingPunct="1">
              <a:defRPr/>
            </a:pPr>
            <a:r>
              <a:rPr lang="en-US" sz="1000" smtClean="0">
                <a:hlinkClick r:id=""/>
              </a:rPr>
              <a:t>MSNBC – Disappearing Climates (Video) and Article</a:t>
            </a:r>
          </a:p>
          <a:p>
            <a:pPr lvl="1" eaLnBrk="1" hangingPunct="1">
              <a:defRPr/>
            </a:pPr>
            <a:r>
              <a:rPr lang="en-US" sz="1000" smtClean="0">
                <a:hlinkClick r:id=""/>
              </a:rPr>
              <a:t>Bunch of other stuff</a:t>
            </a:r>
          </a:p>
          <a:p>
            <a:pPr eaLnBrk="1" hangingPunct="1">
              <a:defRPr/>
            </a:pPr>
            <a:endParaRPr lang="en-US" sz="1000" smtClean="0">
              <a:cs typeface="+mn-cs"/>
            </a:endParaRPr>
          </a:p>
          <a:p>
            <a:pPr eaLnBrk="1" hangingPunct="1">
              <a:defRPr/>
            </a:pPr>
            <a:r>
              <a:rPr lang="en-US" sz="1000" smtClean="0">
                <a:cs typeface="+mn-cs"/>
                <a:hlinkClick r:id="rId5"/>
              </a:rPr>
              <a:t>http://www.msnbc.msn.com/id/17861866/</a:t>
            </a:r>
            <a:endParaRPr lang="en-US" sz="1000" smtClean="0">
              <a:cs typeface="+mn-cs"/>
            </a:endParaRPr>
          </a:p>
          <a:p>
            <a:pPr lvl="1" eaLnBrk="1" hangingPunct="1">
              <a:defRPr/>
            </a:pPr>
            <a:r>
              <a:rPr lang="en-US" sz="1000" smtClean="0"/>
              <a:t>MSNBC – </a:t>
            </a:r>
            <a:r>
              <a:rPr lang="ja-JP" altLang="en-US" sz="1000" smtClean="0">
                <a:latin typeface="Arial"/>
              </a:rPr>
              <a:t>“</a:t>
            </a:r>
            <a:r>
              <a:rPr lang="en-US" sz="1000" smtClean="0"/>
              <a:t>Changed Climate, Changed Species</a:t>
            </a:r>
            <a:r>
              <a:rPr lang="ja-JP" altLang="en-US" sz="1000" smtClean="0">
                <a:latin typeface="Arial"/>
              </a:rPr>
              <a:t>”</a:t>
            </a:r>
            <a:endParaRPr lang="en-US" sz="1000" smtClean="0"/>
          </a:p>
          <a:p>
            <a:pPr eaLnBrk="1" hangingPunct="1">
              <a:defRPr/>
            </a:pPr>
            <a:endParaRPr lang="en-US" sz="1000" smtClean="0">
              <a:cs typeface="+mn-cs"/>
            </a:endParaRPr>
          </a:p>
          <a:p>
            <a:pPr eaLnBrk="1" hangingPunct="1">
              <a:defRPr/>
            </a:pPr>
            <a:r>
              <a:rPr lang="en-US" sz="1000" smtClean="0">
                <a:cs typeface="+mn-cs"/>
                <a:hlinkClick r:id="rId6"/>
              </a:rPr>
              <a:t>http://www.msnbc.msn.com/id/15850535/</a:t>
            </a:r>
          </a:p>
          <a:p>
            <a:pPr lvl="1" eaLnBrk="1" hangingPunct="1">
              <a:defRPr/>
            </a:pPr>
            <a:r>
              <a:rPr lang="en-US" sz="1000" smtClean="0">
                <a:hlinkClick r:id="rId6"/>
              </a:rPr>
              <a:t>MSNBC – Climate clues from Continential Ice (Audiovisual)</a:t>
            </a:r>
          </a:p>
          <a:p>
            <a:pPr eaLnBrk="1" hangingPunct="1">
              <a:defRPr/>
            </a:pPr>
            <a:endParaRPr lang="en-US" sz="1000" smtClean="0">
              <a:cs typeface="+mn-cs"/>
              <a:hlinkClick r:id="rId6"/>
            </a:endParaRPr>
          </a:p>
          <a:p>
            <a:pPr eaLnBrk="1" hangingPunct="1">
              <a:defRPr/>
            </a:pPr>
            <a:r>
              <a:rPr lang="en-US" sz="1000" smtClean="0">
                <a:cs typeface="+mn-cs"/>
                <a:hlinkClick r:id="rId7"/>
              </a:rPr>
              <a:t>http://www.msnbc.msn.com/id/15736318/</a:t>
            </a:r>
            <a:r>
              <a:rPr lang="en-US" sz="1000" smtClean="0">
                <a:cs typeface="+mn-cs"/>
              </a:rPr>
              <a:t/>
            </a:r>
            <a:br>
              <a:rPr lang="en-US" sz="1000" smtClean="0">
                <a:cs typeface="+mn-cs"/>
              </a:rPr>
            </a:br>
            <a:endParaRPr lang="en-US" sz="1000" smtClean="0">
              <a:cs typeface="+mn-cs"/>
            </a:endParaRPr>
          </a:p>
          <a:p>
            <a:pPr eaLnBrk="1" hangingPunct="1">
              <a:defRPr/>
            </a:pPr>
            <a:r>
              <a:rPr lang="en-US" sz="1000" smtClean="0">
                <a:cs typeface="+mn-cs"/>
                <a:hlinkClick r:id="rId8"/>
              </a:rPr>
              <a:t>http://www.nytimes.com/2007/04/07/science/earth/07climate.html?ex=1176609600&amp;en=a917b11558f48db7&amp;ei=5070&amp;emc=eta1</a:t>
            </a:r>
            <a:endParaRPr lang="en-US" sz="1000" smtClean="0">
              <a:cs typeface="+mn-cs"/>
            </a:endParaRPr>
          </a:p>
          <a:p>
            <a:pPr lvl="1" eaLnBrk="1" hangingPunct="1">
              <a:defRPr/>
            </a:pPr>
            <a:r>
              <a:rPr lang="en-US" sz="1000" smtClean="0"/>
              <a:t>New York Times Article / Audiovisual</a:t>
            </a:r>
          </a:p>
          <a:p>
            <a:pPr lvl="1" eaLnBrk="1" hangingPunct="1">
              <a:defRPr/>
            </a:pPr>
            <a:endParaRPr lang="en-US" sz="1000" smtClean="0"/>
          </a:p>
          <a:p>
            <a:pPr lvl="1" eaLnBrk="1" hangingPunct="1">
              <a:defRPr/>
            </a:pPr>
            <a:r>
              <a:rPr lang="en-US" sz="1000" smtClean="0">
                <a:hlinkClick r:id="rId9"/>
              </a:rPr>
              <a:t>http://www.transworldsnowboarding.com/snow/videos/video/0,26810,1617950,00.html</a:t>
            </a:r>
            <a:endParaRPr lang="en-US" sz="1000" smtClean="0"/>
          </a:p>
          <a:p>
            <a:pPr lvl="2" eaLnBrk="1" hangingPunct="1">
              <a:defRPr/>
            </a:pPr>
            <a:r>
              <a:rPr lang="en-US" sz="1000" smtClean="0"/>
              <a:t>Kyle</a:t>
            </a:r>
            <a:r>
              <a:rPr lang="ja-JP" altLang="en-US" sz="1000" smtClean="0">
                <a:latin typeface="Arial"/>
              </a:rPr>
              <a:t>’</a:t>
            </a:r>
            <a:r>
              <a:rPr lang="en-US" sz="1000" smtClean="0"/>
              <a:t>s  snowboarding page – no snow in the alps</a:t>
            </a:r>
          </a:p>
          <a:p>
            <a:pPr eaLnBrk="1" hangingPunct="1">
              <a:defRPr/>
            </a:pPr>
            <a:r>
              <a:rPr lang="en-US" sz="300" smtClean="0">
                <a:cs typeface="+mn-cs"/>
              </a:rPr>
              <a:t/>
            </a:r>
            <a:br>
              <a:rPr lang="en-US" sz="300" smtClean="0">
                <a:cs typeface="+mn-cs"/>
              </a:rPr>
            </a:br>
            <a:r>
              <a:rPr lang="en-US" sz="300" smtClean="0">
                <a:cs typeface="+mn-cs"/>
                <a:hlinkClick r:id="rId10"/>
              </a:rPr>
              <a:t>http://images.google.com/imgres?imgurl=http://muller.lbl.gov/pages/IceAgeBook/Image4.gif&amp;imgrefurl=http://muller.lbl.gov/pages/IceAgeBook/history_of_climate.html&amp;h=304&amp;w=450&amp;sz=8&amp;hl=en&amp;start=19&amp;tbnid=ToIk8D8_PDFqfM:&amp;tbnh=86&amp;tbnw=127&amp;prev=/images%3Fq%3Dice%2Bages%26svnum%3D10%26hl%3Den</a:t>
            </a:r>
            <a:br>
              <a:rPr lang="en-US" sz="300" smtClean="0">
                <a:cs typeface="+mn-cs"/>
                <a:hlinkClick r:id="rId10"/>
              </a:rPr>
            </a:br>
            <a:endParaRPr lang="en-US" sz="300" smtClean="0">
              <a:cs typeface="+mn-cs"/>
            </a:endParaRPr>
          </a:p>
          <a:p>
            <a:pPr eaLnBrk="1" hangingPunct="1">
              <a:defRPr/>
            </a:pPr>
            <a:endParaRPr lang="en-US" sz="1000" smtClean="0">
              <a:cs typeface="+mn-cs"/>
            </a:endParaRPr>
          </a:p>
          <a:p>
            <a:pPr eaLnBrk="1" hangingPunct="1">
              <a:buFont typeface="Wingdings" charset="0"/>
              <a:buNone/>
              <a:defRPr/>
            </a:pPr>
            <a:endParaRPr lang="en-US" sz="1000" smtClean="0">
              <a:cs typeface="+mn-cs"/>
            </a:endParaRPr>
          </a:p>
          <a:p>
            <a:pPr eaLnBrk="1" hangingPunct="1">
              <a:defRPr/>
            </a:pPr>
            <a:endParaRPr lang="en-US" sz="1000" smtClean="0">
              <a:cs typeface="+mn-cs"/>
            </a:endParaRPr>
          </a:p>
        </p:txBody>
      </p:sp>
      <p:sp>
        <p:nvSpPr>
          <p:cNvPr id="146434" name="WordArt 3"/>
          <p:cNvSpPr>
            <a:spLocks noChangeArrowheads="1" noChangeShapeType="1" noTextEdit="1"/>
          </p:cNvSpPr>
          <p:nvPr/>
        </p:nvSpPr>
        <p:spPr bwMode="auto">
          <a:xfrm>
            <a:off x="2209800" y="0"/>
            <a:ext cx="4953000" cy="1524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  <a:ea typeface="Impact"/>
                <a:cs typeface="Impact"/>
              </a:rPr>
              <a:t>On the Web...</a:t>
            </a:r>
          </a:p>
        </p:txBody>
      </p:sp>
    </p:spTree>
    <p:extLst>
      <p:ext uri="{BB962C8B-B14F-4D97-AF65-F5344CB8AC3E}">
        <p14:creationId xmlns:p14="http://schemas.microsoft.com/office/powerpoint/2010/main" val="3610938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148483" name="Picture 5" descr="TS_fig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14450"/>
            <a:ext cx="81534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1787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>
            <a:normAutofit fontScale="90000"/>
          </a:bodyPr>
          <a:lstStyle/>
          <a:p>
            <a:pPr eaLnBrk="1" hangingPunct="1">
              <a:defRPr/>
            </a:pPr>
            <a:r>
              <a:rPr lang="en-US" sz="2800" smtClean="0">
                <a:cs typeface="+mj-cs"/>
              </a:rPr>
              <a:t>Ice Age Cycles</a:t>
            </a:r>
            <a:br>
              <a:rPr lang="en-US" sz="2800" smtClean="0">
                <a:cs typeface="+mj-cs"/>
              </a:rPr>
            </a:br>
            <a:r>
              <a:rPr lang="en-US" sz="2800" smtClean="0">
                <a:cs typeface="+mj-cs"/>
              </a:rPr>
              <a:t>40,000 year cycles</a:t>
            </a:r>
            <a:br>
              <a:rPr lang="en-US" sz="2800" smtClean="0">
                <a:cs typeface="+mj-cs"/>
              </a:rPr>
            </a:br>
            <a:r>
              <a:rPr lang="en-US" sz="2800" smtClean="0">
                <a:cs typeface="+mj-cs"/>
              </a:rPr>
              <a:t>100,000 year cycles</a:t>
            </a:r>
          </a:p>
        </p:txBody>
      </p:sp>
      <p:pic>
        <p:nvPicPr>
          <p:cNvPr id="94211" name="Picture 3" descr="Image:Five Myr Climate Change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600200"/>
            <a:ext cx="9144000" cy="3581400"/>
          </a:xfrm>
        </p:spPr>
      </p:pic>
    </p:spTree>
    <p:extLst>
      <p:ext uri="{BB962C8B-B14F-4D97-AF65-F5344CB8AC3E}">
        <p14:creationId xmlns:p14="http://schemas.microsoft.com/office/powerpoint/2010/main" val="3344723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Google Global Warming Fast Facts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n-cs"/>
              </a:rPr>
              <a:t>http://images.google.com/imgres?imgurl=http://www.clearlight.com/~mhieb/WVFossils/PageMill_Images/image158.gif&amp;imgrefurl=http://www.clearlight.com/~mhieb/WVFossils/ice_ages.html&amp;h=229&amp;w=432&amp;sz=50&amp;hl=en&amp;start=3&amp;tbnid=H76zxvDDd8kocM:&amp;tbnh=67&amp;tbnw=126&amp;prev=/images%3Fq%3Dearth%2527s%2527%2Btemperature%2Bhistory%26svnum%3D10%26hl%3Den%26sa%3DX</a:t>
            </a:r>
          </a:p>
          <a:p>
            <a:pPr eaLnBrk="1" hangingPunct="1">
              <a:buFont typeface="Wingdings" charset="0"/>
              <a:buNone/>
              <a:defRPr/>
            </a:pPr>
            <a:endParaRPr lang="en-US" sz="280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373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Natl Geog Site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  <a:hlinkClick r:id="rId3"/>
              </a:rPr>
              <a:t>http://news.nationalgeographic.com/news/2004/12/1206_041206_global_warming.html</a:t>
            </a: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3980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End...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066800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n-cs"/>
              </a:rPr>
              <a:t>Update…2005 = hottest year on record</a:t>
            </a:r>
          </a:p>
        </p:txBody>
      </p:sp>
      <p:pic>
        <p:nvPicPr>
          <p:cNvPr id="100356" name="Picture 4" descr="-Central-England-Temperature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0" y="1981200"/>
            <a:ext cx="6858000" cy="4876800"/>
          </a:xfrm>
        </p:spPr>
      </p:pic>
    </p:spTree>
    <p:extLst>
      <p:ext uri="{BB962C8B-B14F-4D97-AF65-F5344CB8AC3E}">
        <p14:creationId xmlns:p14="http://schemas.microsoft.com/office/powerpoint/2010/main" val="427998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pic>
        <p:nvPicPr>
          <p:cNvPr id="102403" name="Picture 3" descr="800px-Co2-temperature-plot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79538"/>
            <a:ext cx="7924800" cy="5478462"/>
          </a:xfrm>
        </p:spPr>
      </p:pic>
    </p:spTree>
    <p:extLst>
      <p:ext uri="{BB962C8B-B14F-4D97-AF65-F5344CB8AC3E}">
        <p14:creationId xmlns:p14="http://schemas.microsoft.com/office/powerpoint/2010/main" val="3299263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160771" name="Picture 4" descr="Ice_Age_C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0163"/>
            <a:ext cx="77724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1069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pic>
        <p:nvPicPr>
          <p:cNvPr id="106499" name="Picture 3" descr="Image:Vostok-ice-core-petit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519238"/>
            <a:ext cx="7239000" cy="5338762"/>
          </a:xfrm>
        </p:spPr>
      </p:pic>
    </p:spTree>
    <p:extLst>
      <p:ext uri="{BB962C8B-B14F-4D97-AF65-F5344CB8AC3E}">
        <p14:creationId xmlns:p14="http://schemas.microsoft.com/office/powerpoint/2010/main" val="2964726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139825"/>
          </a:xfrm>
        </p:spPr>
        <p:txBody>
          <a:bodyPr anchorCtr="1">
            <a:normAutofit fontScale="90000"/>
          </a:bodyPr>
          <a:lstStyle/>
          <a:p>
            <a:pPr eaLnBrk="1" hangingPunct="1">
              <a:defRPr/>
            </a:pPr>
            <a:r>
              <a:rPr lang="en-US" sz="4000" u="sng" smtClean="0">
                <a:cs typeface="+mj-cs"/>
              </a:rPr>
              <a:t>Temperature Increase and Sea Level Increase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95400"/>
            <a:ext cx="8534400" cy="4876800"/>
          </a:xfrm>
        </p:spPr>
        <p:txBody>
          <a:bodyPr>
            <a:normAutofit lnSpcReduction="10000"/>
          </a:bodyPr>
          <a:lstStyle/>
          <a:p>
            <a:pPr marL="660400" indent="-660400" eaLnBrk="1" hangingPunct="1">
              <a:lnSpc>
                <a:spcPct val="80000"/>
              </a:lnSpc>
              <a:defRPr/>
            </a:pPr>
            <a:r>
              <a:rPr lang="en-US" sz="1800" smtClean="0">
                <a:cs typeface="+mn-cs"/>
              </a:rPr>
              <a:t>Current Temperature Increase:</a:t>
            </a:r>
          </a:p>
          <a:p>
            <a:pPr marL="1035050" lvl="1" indent="-577850" eaLnBrk="1" hangingPunct="1">
              <a:lnSpc>
                <a:spcPct val="80000"/>
              </a:lnSpc>
              <a:defRPr/>
            </a:pPr>
            <a:r>
              <a:rPr lang="en-US" sz="1800" smtClean="0"/>
              <a:t>  Overall temperature on earth (near the surface) has increased ____</a:t>
            </a:r>
            <a:r>
              <a:rPr lang="en-US" sz="1800" b="1" smtClean="0"/>
              <a:t>1.33 degree Fahrenheit (± 0.32 F)____ </a:t>
            </a:r>
            <a:r>
              <a:rPr lang="en-US" sz="1800" smtClean="0"/>
              <a:t>in the 20th century.</a:t>
            </a:r>
          </a:p>
          <a:p>
            <a:pPr marL="660400" indent="-660400" eaLnBrk="1" hangingPunct="1">
              <a:lnSpc>
                <a:spcPct val="80000"/>
              </a:lnSpc>
              <a:defRPr/>
            </a:pPr>
            <a:endParaRPr lang="en-US" sz="1800" smtClean="0">
              <a:cs typeface="+mn-cs"/>
            </a:endParaRPr>
          </a:p>
          <a:p>
            <a:pPr marL="660400" indent="-660400" eaLnBrk="1" hangingPunct="1">
              <a:lnSpc>
                <a:spcPct val="80000"/>
              </a:lnSpc>
              <a:defRPr/>
            </a:pPr>
            <a:r>
              <a:rPr lang="en-US" sz="1800" smtClean="0">
                <a:cs typeface="+mn-cs"/>
              </a:rPr>
              <a:t>Hottest Years on record</a:t>
            </a:r>
          </a:p>
          <a:p>
            <a:pPr marL="1035050" lvl="1" indent="-577850" eaLnBrk="1" hangingPunct="1">
              <a:lnSpc>
                <a:spcPct val="80000"/>
              </a:lnSpc>
              <a:defRPr/>
            </a:pPr>
            <a:r>
              <a:rPr lang="en-US" sz="1800" smtClean="0"/>
              <a:t>The hottest years recorded, EVER since recording began are </a:t>
            </a:r>
            <a:r>
              <a:rPr lang="en-US" sz="1800" b="1" u="sng" smtClean="0"/>
              <a:t>1998, 2001, 2002, 2003, and 2005.</a:t>
            </a:r>
          </a:p>
          <a:p>
            <a:pPr marL="660400" indent="-660400" eaLnBrk="1" hangingPunct="1">
              <a:lnSpc>
                <a:spcPct val="80000"/>
              </a:lnSpc>
              <a:defRPr/>
            </a:pPr>
            <a:endParaRPr lang="en-US" sz="1800" b="1" u="sng" smtClean="0">
              <a:cs typeface="+mn-cs"/>
            </a:endParaRPr>
          </a:p>
          <a:p>
            <a:pPr marL="660400" indent="-660400" eaLnBrk="1" hangingPunct="1">
              <a:lnSpc>
                <a:spcPct val="80000"/>
              </a:lnSpc>
              <a:defRPr/>
            </a:pPr>
            <a:r>
              <a:rPr lang="en-US" sz="1800" smtClean="0">
                <a:cs typeface="+mn-cs"/>
              </a:rPr>
              <a:t>Sea Level Rise:</a:t>
            </a:r>
          </a:p>
          <a:p>
            <a:pPr marL="1035050" lvl="1" indent="-577850" eaLnBrk="1" hangingPunct="1">
              <a:lnSpc>
                <a:spcPct val="80000"/>
              </a:lnSpc>
              <a:defRPr/>
            </a:pPr>
            <a:r>
              <a:rPr lang="en-US" sz="1800" smtClean="0"/>
              <a:t>A 1°C rise in temp would likely raise sea levels by no more than approximately ____</a:t>
            </a:r>
            <a:r>
              <a:rPr lang="en-US" sz="1800" b="1" smtClean="0"/>
              <a:t>5 meters (16 feet</a:t>
            </a:r>
            <a:r>
              <a:rPr lang="en-US" sz="1800" smtClean="0"/>
              <a:t>)____ over the next 200 to 2000 years.</a:t>
            </a:r>
          </a:p>
          <a:p>
            <a:pPr marL="660400" indent="-660400" eaLnBrk="1" hangingPunct="1">
              <a:lnSpc>
                <a:spcPct val="80000"/>
              </a:lnSpc>
              <a:defRPr/>
            </a:pPr>
            <a:endParaRPr lang="en-US" sz="1800" smtClean="0">
              <a:cs typeface="+mn-cs"/>
            </a:endParaRPr>
          </a:p>
          <a:p>
            <a:pPr marL="1035050" lvl="1" indent="-577850" eaLnBrk="1" hangingPunct="1">
              <a:lnSpc>
                <a:spcPct val="80000"/>
              </a:lnSpc>
              <a:defRPr/>
            </a:pPr>
            <a:r>
              <a:rPr lang="en-US" sz="1800" smtClean="0"/>
              <a:t>However, a 3°C rise would likely raise sea levels by ____</a:t>
            </a:r>
            <a:r>
              <a:rPr lang="en-US" sz="1800" b="1" smtClean="0"/>
              <a:t>25 ± 10 meters</a:t>
            </a:r>
            <a:r>
              <a:rPr lang="en-US" sz="1800" smtClean="0"/>
              <a:t>_____ (82 ± 33 feet)</a:t>
            </a:r>
          </a:p>
          <a:p>
            <a:pPr marL="660400" indent="-660400" eaLnBrk="1" hangingPunct="1">
              <a:lnSpc>
                <a:spcPct val="80000"/>
              </a:lnSpc>
              <a:defRPr/>
            </a:pPr>
            <a:endParaRPr lang="en-US" sz="1800" smtClean="0">
              <a:cs typeface="+mn-cs"/>
            </a:endParaRPr>
          </a:p>
          <a:p>
            <a:pPr marL="1035050" lvl="1" indent="-577850" eaLnBrk="1" hangingPunct="1">
              <a:lnSpc>
                <a:spcPct val="80000"/>
              </a:lnSpc>
              <a:defRPr/>
            </a:pPr>
            <a:r>
              <a:rPr lang="en-US" sz="1800" smtClean="0"/>
              <a:t>This will be due to ____</a:t>
            </a:r>
            <a:r>
              <a:rPr lang="en-US" sz="1800" b="1" smtClean="0"/>
              <a:t>melting of land ice</a:t>
            </a:r>
            <a:r>
              <a:rPr lang="en-US" sz="1800" smtClean="0"/>
              <a:t>____ and the ___</a:t>
            </a:r>
            <a:r>
              <a:rPr lang="en-US" sz="1800" b="1" smtClean="0"/>
              <a:t>thermal expansion of the ocean</a:t>
            </a:r>
            <a:r>
              <a:rPr lang="en-US" sz="1800" smtClean="0"/>
              <a:t>______.  This would put many costal cities underwater.</a:t>
            </a:r>
          </a:p>
          <a:p>
            <a:pPr marL="1035050" lvl="1" indent="-577850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800" smtClean="0"/>
          </a:p>
          <a:p>
            <a:pPr marL="660400" indent="-660400" eaLnBrk="1" hangingPunct="1">
              <a:lnSpc>
                <a:spcPct val="80000"/>
              </a:lnSpc>
              <a:defRPr/>
            </a:pPr>
            <a:r>
              <a:rPr lang="en-US" sz="1800" smtClean="0">
                <a:cs typeface="+mn-cs"/>
                <a:hlinkClick r:id="rId3"/>
              </a:rPr>
              <a:t>100 Meter Sea Level Rise – Change in Geography</a:t>
            </a:r>
            <a:endParaRPr lang="en-US" sz="180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2792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97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97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7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76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976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Effects on Climate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Latitude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Altitude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Bodies of water (and currents)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Ice / snow cover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1228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3267075"/>
            <a:ext cx="3590925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2261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1139825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Various Biomes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4563"/>
            <a:ext cx="9144000" cy="591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587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14789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Glacier national Park</a:t>
            </a:r>
          </a:p>
        </p:txBody>
      </p:sp>
      <p:pic>
        <p:nvPicPr>
          <p:cNvPr id="31756" name="Picture 12" descr="photo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340225" cy="6858000"/>
          </a:xfrm>
        </p:spPr>
      </p:pic>
      <p:sp>
        <p:nvSpPr>
          <p:cNvPr id="31758" name="WordArt 14"/>
          <p:cNvSpPr>
            <a:spLocks noChangeArrowheads="1" noChangeShapeType="1" noTextEdit="1"/>
          </p:cNvSpPr>
          <p:nvPr/>
        </p:nvSpPr>
        <p:spPr bwMode="auto">
          <a:xfrm>
            <a:off x="1219200" y="3200400"/>
            <a:ext cx="419100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1900</a:t>
            </a:r>
          </a:p>
          <a:p>
            <a:pPr algn="ctr"/>
            <a:r>
              <a:rPr lang="en-US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1998</a:t>
            </a:r>
          </a:p>
        </p:txBody>
      </p:sp>
      <p:pic>
        <p:nvPicPr>
          <p:cNvPr id="31751" name="Picture 7" descr="grine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93850"/>
            <a:ext cx="7239000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0" name="Picture 16" descr="Grinnellquad_frMtGould_c-t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57438" y="2532063"/>
            <a:ext cx="6786562" cy="4325937"/>
          </a:xfrm>
        </p:spPr>
      </p:pic>
      <p:pic>
        <p:nvPicPr>
          <p:cNvPr id="31753" name="Picture 9" descr="glacierB30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219200"/>
            <a:ext cx="4419600" cy="3079750"/>
          </a:xfrm>
        </p:spPr>
      </p:pic>
    </p:spTree>
    <p:extLst>
      <p:ext uri="{BB962C8B-B14F-4D97-AF65-F5344CB8AC3E}">
        <p14:creationId xmlns:p14="http://schemas.microsoft.com/office/powerpoint/2010/main" val="2523987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Mt. Kilimanjaro</a:t>
            </a:r>
          </a:p>
        </p:txBody>
      </p:sp>
      <p:pic>
        <p:nvPicPr>
          <p:cNvPr id="33797" name="Picture 5" descr="Today's Earth Science Picture of the Day.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95375"/>
            <a:ext cx="3810000" cy="576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7" descr="intro01"/>
          <p:cNvPicPr>
            <a:picLocks noGrp="1" noChangeAspect="1" noChangeArrowheads="1"/>
          </p:cNvPicPr>
          <p:nvPr>
            <p:ph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66800"/>
            <a:ext cx="8839200" cy="3552825"/>
          </a:xfrm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4243388" y="5667375"/>
            <a:ext cx="49006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 sz="1800">
                <a:latin typeface="Verdana" charset="0"/>
                <a:cs typeface="Arial" charset="0"/>
              </a:rPr>
              <a:t>Some scientists believe that the glaciers</a:t>
            </a:r>
            <a:br>
              <a:rPr lang="en-US" sz="1800">
                <a:latin typeface="Verdana" charset="0"/>
                <a:cs typeface="Arial" charset="0"/>
              </a:rPr>
            </a:br>
            <a:r>
              <a:rPr lang="en-US" sz="1800">
                <a:latin typeface="Verdana" charset="0"/>
                <a:cs typeface="Arial" charset="0"/>
              </a:rPr>
              <a:t>are melting here b/c of the rain forests</a:t>
            </a:r>
            <a:br>
              <a:rPr lang="en-US" sz="1800">
                <a:latin typeface="Verdana" charset="0"/>
                <a:cs typeface="Arial" charset="0"/>
              </a:rPr>
            </a:br>
            <a:r>
              <a:rPr lang="en-US" sz="1800">
                <a:latin typeface="Verdana" charset="0"/>
                <a:cs typeface="Arial" charset="0"/>
              </a:rPr>
              <a:t>that are being cut at the base of the Mt.,</a:t>
            </a:r>
            <a:br>
              <a:rPr lang="en-US" sz="1800">
                <a:latin typeface="Verdana" charset="0"/>
                <a:cs typeface="Arial" charset="0"/>
              </a:rPr>
            </a:br>
            <a:r>
              <a:rPr lang="en-US" sz="1800">
                <a:latin typeface="Verdana" charset="0"/>
                <a:cs typeface="Arial" charset="0"/>
              </a:rPr>
              <a:t>thus less water vapor in the air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4191000" y="4648200"/>
            <a:ext cx="466407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Verdana" charset="0"/>
                <a:cs typeface="Arial" charset="0"/>
              </a:rPr>
              <a:t>With no glaciers to provide fresh water</a:t>
            </a:r>
          </a:p>
          <a:p>
            <a:pPr eaLnBrk="1" hangingPunct="1"/>
            <a:r>
              <a:rPr lang="en-US" sz="1800">
                <a:latin typeface="Verdana" charset="0"/>
                <a:cs typeface="Arial" charset="0"/>
              </a:rPr>
              <a:t>Towns below the glacier may be in </a:t>
            </a:r>
            <a:br>
              <a:rPr lang="en-US" sz="1800">
                <a:latin typeface="Verdana" charset="0"/>
                <a:cs typeface="Arial" charset="0"/>
              </a:rPr>
            </a:br>
            <a:r>
              <a:rPr lang="en-US" sz="1800">
                <a:latin typeface="Verdana" charset="0"/>
                <a:cs typeface="Arial" charset="0"/>
              </a:rPr>
              <a:t>trouble</a:t>
            </a:r>
          </a:p>
        </p:txBody>
      </p:sp>
    </p:spTree>
    <p:extLst>
      <p:ext uri="{BB962C8B-B14F-4D97-AF65-F5344CB8AC3E}">
        <p14:creationId xmlns:p14="http://schemas.microsoft.com/office/powerpoint/2010/main" val="2518581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/>
      <p:bldP spid="3380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3" descr="Ice_Age_Cycles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017713"/>
            <a:ext cx="8305800" cy="4840287"/>
          </a:xfrm>
        </p:spPr>
      </p:pic>
      <p:sp>
        <p:nvSpPr>
          <p:cNvPr id="110594" name="Text Box 4"/>
          <p:cNvSpPr txBox="1">
            <a:spLocks noChangeArrowheads="1"/>
          </p:cNvSpPr>
          <p:nvPr/>
        </p:nvSpPr>
        <p:spPr bwMode="auto">
          <a:xfrm>
            <a:off x="152400" y="150813"/>
            <a:ext cx="86106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000000"/>
                </a:solidFill>
                <a:latin typeface="Verdana" charset="0"/>
                <a:cs typeface="Arial" charset="0"/>
              </a:rPr>
              <a:t>Below is the climatic forecast of the next 25,000 years.  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  <a:latin typeface="Verdana" charset="0"/>
                <a:cs typeface="Arial" charset="0"/>
              </a:rPr>
              <a:t>The astronomical theory of ice ages points toward a cooling trend 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  <a:latin typeface="Verdana" charset="0"/>
                <a:cs typeface="Arial" charset="0"/>
              </a:rPr>
              <a:t>leading to full glacial conditions in about 23,000 years.  The potential 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  <a:latin typeface="Verdana" charset="0"/>
                <a:cs typeface="Arial" charset="0"/>
              </a:rPr>
              <a:t>warming effect of carbon dioxide </a:t>
            </a:r>
            <a:r>
              <a:rPr lang="en-US" sz="1800" i="1">
                <a:solidFill>
                  <a:srgbClr val="000000"/>
                </a:solidFill>
                <a:latin typeface="Verdana" charset="0"/>
                <a:cs typeface="Arial" charset="0"/>
              </a:rPr>
              <a:t>may</a:t>
            </a:r>
            <a:r>
              <a:rPr lang="en-US" sz="1800">
                <a:solidFill>
                  <a:srgbClr val="000000"/>
                </a:solidFill>
                <a:latin typeface="Verdana" charset="0"/>
                <a:cs typeface="Arial" charset="0"/>
              </a:rPr>
              <a:t> interpose a </a:t>
            </a:r>
            <a:r>
              <a:rPr lang="ja-JP" altLang="en-US" sz="1800">
                <a:solidFill>
                  <a:srgbClr val="000000"/>
                </a:solidFill>
                <a:latin typeface="Verdana" charset="0"/>
                <a:cs typeface="Arial" charset="0"/>
              </a:rPr>
              <a:t>“</a:t>
            </a:r>
            <a:r>
              <a:rPr lang="en-US" altLang="ja-JP" sz="1800">
                <a:solidFill>
                  <a:srgbClr val="000000"/>
                </a:solidFill>
                <a:latin typeface="Verdana" charset="0"/>
                <a:cs typeface="Arial" charset="0"/>
              </a:rPr>
              <a:t>super-interglacial</a:t>
            </a:r>
            <a:r>
              <a:rPr lang="ja-JP" altLang="en-US" sz="1800">
                <a:solidFill>
                  <a:srgbClr val="000000"/>
                </a:solidFill>
                <a:latin typeface="Verdana" charset="0"/>
                <a:cs typeface="Arial" charset="0"/>
              </a:rPr>
              <a:t>”</a:t>
            </a:r>
            <a:r>
              <a:rPr lang="en-US" altLang="ja-JP" sz="1800">
                <a:solidFill>
                  <a:srgbClr val="000000"/>
                </a:solidFill>
                <a:latin typeface="Verdana" charset="0"/>
                <a:cs typeface="Arial" charset="0"/>
              </a:rPr>
              <a:t> with the highest average temperatures of the last few million years – delaying the next ice age (shown as a solid line).  </a:t>
            </a:r>
            <a:endParaRPr lang="en-US" sz="1800">
              <a:solidFill>
                <a:srgbClr val="000000"/>
              </a:solidFill>
              <a:latin typeface="Verdana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311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ice ages redraw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2570163"/>
            <a:ext cx="7239000" cy="4287837"/>
          </a:xfrm>
        </p:spPr>
      </p:pic>
      <p:pic>
        <p:nvPicPr>
          <p:cNvPr id="151555" name="Picture 3" descr="ice age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286000"/>
            <a:ext cx="8991600" cy="4572000"/>
          </a:xfrm>
        </p:spPr>
      </p:pic>
      <p:sp>
        <p:nvSpPr>
          <p:cNvPr id="1515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Reading the graphs…</a:t>
            </a:r>
          </a:p>
        </p:txBody>
      </p:sp>
    </p:spTree>
    <p:extLst>
      <p:ext uri="{BB962C8B-B14F-4D97-AF65-F5344CB8AC3E}">
        <p14:creationId xmlns:p14="http://schemas.microsoft.com/office/powerpoint/2010/main" val="2918478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51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6" name="Rectangle 18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 anchorCtr="1"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What can we do????</a:t>
            </a:r>
            <a:br>
              <a:rPr lang="en-US" sz="4000" smtClean="0">
                <a:cs typeface="+mj-cs"/>
              </a:rPr>
            </a:br>
            <a:r>
              <a:rPr lang="en-US" sz="4000" smtClean="0">
                <a:cs typeface="+mj-cs"/>
              </a:rPr>
              <a:t>Alternative Energy Sources</a:t>
            </a:r>
          </a:p>
        </p:txBody>
      </p:sp>
      <p:pic>
        <p:nvPicPr>
          <p:cNvPr id="7173" name="Picture 5" descr="photoJpg_image_5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43000"/>
            <a:ext cx="4343400" cy="2597150"/>
          </a:xfrm>
        </p:spPr>
      </p:pic>
      <p:pic>
        <p:nvPicPr>
          <p:cNvPr id="7177" name="Picture 9" descr="roofPV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143000"/>
            <a:ext cx="3124200" cy="2679700"/>
          </a:xfrm>
        </p:spPr>
      </p:pic>
      <p:pic>
        <p:nvPicPr>
          <p:cNvPr id="7181" name="Picture 13" descr="geothermal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3833813"/>
            <a:ext cx="3733800" cy="3024187"/>
          </a:xfrm>
        </p:spPr>
      </p:pic>
      <p:pic>
        <p:nvPicPr>
          <p:cNvPr id="7185" name="Picture 17" descr="_1032148_wave_generator_inf30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2840038"/>
            <a:ext cx="4014788" cy="4017962"/>
          </a:xfrm>
        </p:spPr>
      </p:pic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2940050" y="6272213"/>
            <a:ext cx="62039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35050" indent="-577850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cs typeface="Arial" charset="0"/>
                <a:hlinkClick r:id="rId7"/>
              </a:rPr>
              <a:t>http://www.msnbc.msn.com/id/17802540/</a:t>
            </a:r>
            <a:endParaRPr lang="en-US">
              <a:effectLst>
                <a:outerShdw blurRad="38100" dist="38100" dir="2700000" algn="tl">
                  <a:srgbClr val="000000"/>
                </a:outerShdw>
              </a:effectLst>
              <a:latin typeface="Verdana" charset="0"/>
              <a:cs typeface="Arial" charset="0"/>
            </a:endParaRPr>
          </a:p>
          <a:p>
            <a:pPr lvl="2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cs typeface="Arial" charset="0"/>
              </a:rPr>
              <a:t>Cooling the Earth – 5 ideas</a:t>
            </a:r>
          </a:p>
        </p:txBody>
      </p:sp>
    </p:spTree>
    <p:extLst>
      <p:ext uri="{BB962C8B-B14F-4D97-AF65-F5344CB8AC3E}">
        <p14:creationId xmlns:p14="http://schemas.microsoft.com/office/powerpoint/2010/main" val="252484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>
            <a:normAutofit fontScale="90000"/>
          </a:bodyPr>
          <a:lstStyle/>
          <a:p>
            <a:pPr eaLnBrk="1" hangingPunct="1">
              <a:defRPr/>
            </a:pPr>
            <a:r>
              <a:rPr lang="en-US" sz="3600" smtClean="0">
                <a:cs typeface="+mj-cs"/>
              </a:rPr>
              <a:t>What are the Options</a:t>
            </a:r>
            <a:br>
              <a:rPr lang="en-US" sz="3600" smtClean="0">
                <a:cs typeface="+mj-cs"/>
              </a:rPr>
            </a:br>
            <a:r>
              <a:rPr lang="en-US" sz="3600" smtClean="0">
                <a:cs typeface="+mj-cs"/>
              </a:rPr>
              <a:t> (To Stop Global Warming)?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2400" u="sng" dirty="0" smtClean="0">
                <a:cs typeface="+mn-cs"/>
              </a:rPr>
              <a:t>Renewable Energy</a:t>
            </a:r>
            <a:r>
              <a:rPr lang="en-US" sz="2400" dirty="0" smtClean="0">
                <a:cs typeface="+mn-cs"/>
              </a:rPr>
              <a:t> – reduce the need/use of fossil fuels (thus reduce CO</a:t>
            </a:r>
            <a:r>
              <a:rPr lang="en-US" sz="2400" baseline="-25000" dirty="0" smtClean="0">
                <a:cs typeface="+mn-cs"/>
              </a:rPr>
              <a:t>2 </a:t>
            </a:r>
            <a:r>
              <a:rPr lang="en-US" sz="2400" dirty="0" smtClean="0">
                <a:cs typeface="+mn-cs"/>
              </a:rPr>
              <a:t>emissions)</a:t>
            </a: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endParaRPr lang="en-US" sz="2400" dirty="0" smtClean="0">
              <a:cs typeface="+mn-cs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2400" u="sng" dirty="0" smtClean="0">
                <a:cs typeface="+mn-cs"/>
              </a:rPr>
              <a:t>Energy Conservation</a:t>
            </a:r>
            <a:r>
              <a:rPr lang="en-US" sz="2400" dirty="0" smtClean="0">
                <a:cs typeface="+mn-cs"/>
              </a:rPr>
              <a:t> – use less energy = reduce the use of fossil fuels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cs typeface="+mn-cs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2400" u="sng" dirty="0" smtClean="0">
                <a:cs typeface="+mn-cs"/>
              </a:rPr>
              <a:t>Carbon Offsets</a:t>
            </a:r>
            <a:r>
              <a:rPr lang="en-US" sz="2400" dirty="0" smtClean="0">
                <a:cs typeface="+mn-cs"/>
              </a:rPr>
              <a:t> – offset the carbon you use by reducing it somewhere else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000" dirty="0" err="1" smtClean="0"/>
              <a:t>i</a:t>
            </a:r>
            <a:r>
              <a:rPr lang="en-US" sz="2000" dirty="0" smtClean="0"/>
              <a:t>.  The most common way is to ___</a:t>
            </a:r>
            <a:r>
              <a:rPr lang="en-US" sz="2000" b="1" dirty="0" smtClean="0"/>
              <a:t>REPLANT FORESTS</a:t>
            </a:r>
            <a:r>
              <a:rPr lang="en-US" sz="2000" dirty="0" smtClean="0"/>
              <a:t>___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000" dirty="0" smtClean="0"/>
              <a:t>ii.  Carbon trading, methane recapture, etc.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n-US" sz="1800" dirty="0" smtClean="0"/>
              <a:t>Carbon Trading - </a:t>
            </a:r>
            <a:r>
              <a:rPr lang="en-US" sz="1800" dirty="0" smtClean="0">
                <a:hlinkClick r:id="rId3"/>
              </a:rPr>
              <a:t>http://www.msnbc.msn.com/id/18288820/</a:t>
            </a:r>
            <a:endParaRPr lang="en-US" sz="1800" dirty="0" smtClean="0"/>
          </a:p>
          <a:p>
            <a:pPr marL="990600" lvl="1" indent="-533400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978269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>
            <a:normAutofit fontScale="90000"/>
          </a:bodyPr>
          <a:lstStyle/>
          <a:p>
            <a:pPr eaLnBrk="1" hangingPunct="1">
              <a:defRPr/>
            </a:pPr>
            <a:r>
              <a:rPr lang="en-US" sz="3600" smtClean="0">
                <a:cs typeface="+mj-cs"/>
              </a:rPr>
              <a:t>What are the Options</a:t>
            </a:r>
            <a:br>
              <a:rPr lang="en-US" sz="3600" smtClean="0">
                <a:cs typeface="+mj-cs"/>
              </a:rPr>
            </a:br>
            <a:r>
              <a:rPr lang="en-US" sz="3600" smtClean="0">
                <a:cs typeface="+mj-cs"/>
              </a:rPr>
              <a:t> (To Stop Global Warming)?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u="sng" dirty="0" smtClean="0">
                <a:cs typeface="+mn-cs"/>
              </a:rPr>
              <a:t>Voluntary Population Stabilization </a:t>
            </a:r>
            <a:r>
              <a:rPr lang="en-US" dirty="0" smtClean="0">
                <a:cs typeface="+mn-cs"/>
              </a:rPr>
              <a:t>– less people = less fossil fuels used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u="sng" dirty="0" smtClean="0">
                <a:cs typeface="+mn-cs"/>
              </a:rPr>
              <a:t>Carbon capture / storage</a:t>
            </a:r>
            <a:r>
              <a:rPr lang="en-US" dirty="0" smtClean="0">
                <a:cs typeface="+mn-cs"/>
              </a:rPr>
              <a:t> – find ways to store carbon dioxide – usually underwater or underground (carbon sequestration)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600" dirty="0" smtClean="0">
                <a:hlinkClick r:id="rId2"/>
              </a:rPr>
              <a:t>http://www.msnbc.msn.com/id/17802540/</a:t>
            </a:r>
            <a:endParaRPr lang="en-US" sz="3600" dirty="0" smtClean="0"/>
          </a:p>
          <a:p>
            <a:pPr lvl="1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3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5899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Clues to Climate Change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u="sng" smtClean="0">
                <a:cs typeface="+mn-cs"/>
              </a:rPr>
              <a:t>Where do we get our clues to past climate change?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Glacial Ice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Ice Cores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Coral Rings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Ocean Sediments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Tree Rings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Pollen Rich Mud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Vitner Records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(Wine maker)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Shells of microscopic organisms</a:t>
            </a:r>
          </a:p>
        </p:txBody>
      </p:sp>
    </p:spTree>
    <p:extLst>
      <p:ext uri="{BB962C8B-B14F-4D97-AF65-F5344CB8AC3E}">
        <p14:creationId xmlns:p14="http://schemas.microsoft.com/office/powerpoint/2010/main" val="3357139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1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1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1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1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endParaRPr lang="en-US" dirty="0" smtClean="0">
              <a:cs typeface="+mj-cs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138243" name="Picture 5" descr="248614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45820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40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Adelie Penguins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72200" y="1219200"/>
            <a:ext cx="2514600" cy="4911725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smtClean="0">
                <a:cs typeface="+mn-cs"/>
              </a:rPr>
              <a:t>Some colonies are suffering because they cannot use the ice as a hunting platform (must swim longer for food)</a:t>
            </a:r>
          </a:p>
          <a:p>
            <a:pPr eaLnBrk="1" hangingPunct="1">
              <a:defRPr/>
            </a:pPr>
            <a:r>
              <a:rPr lang="en-US" sz="2000" smtClean="0">
                <a:cs typeface="+mn-cs"/>
              </a:rPr>
              <a:t>While others are benefiting b/c melting ice gives earlier access to food in the spring</a:t>
            </a:r>
            <a:endParaRPr lang="en-US" sz="1800" smtClean="0">
              <a:cs typeface="+mn-cs"/>
            </a:endParaRPr>
          </a:p>
        </p:txBody>
      </p:sp>
      <p:pic>
        <p:nvPicPr>
          <p:cNvPr id="37895" name="Picture 7" descr="040913_adeliepengu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941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5" descr="pengu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1913"/>
            <a:ext cx="5943600" cy="425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4523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Inuit</a:t>
            </a:r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0" y="4575175"/>
            <a:ext cx="74041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>
                <a:latin typeface="Verdana" charset="0"/>
                <a:cs typeface="Arial" charset="0"/>
              </a:rPr>
              <a:t>The Inuit lifestyle is threatened. Whaling </a:t>
            </a:r>
            <a:br>
              <a:rPr lang="en-US">
                <a:latin typeface="Verdana" charset="0"/>
                <a:cs typeface="Arial" charset="0"/>
              </a:rPr>
            </a:br>
            <a:r>
              <a:rPr lang="en-US">
                <a:latin typeface="Verdana" charset="0"/>
                <a:cs typeface="Arial" charset="0"/>
              </a:rPr>
              <a:t>and fishing is becoming more difficult</a:t>
            </a:r>
            <a:br>
              <a:rPr lang="en-US">
                <a:latin typeface="Verdana" charset="0"/>
                <a:cs typeface="Arial" charset="0"/>
              </a:rPr>
            </a:br>
            <a:r>
              <a:rPr lang="en-US">
                <a:latin typeface="Verdana" charset="0"/>
                <a:cs typeface="Arial" charset="0"/>
              </a:rPr>
              <a:t>as migration patterns change</a:t>
            </a:r>
          </a:p>
          <a:p>
            <a:r>
              <a:rPr lang="en-US">
                <a:latin typeface="Verdana" charset="0"/>
                <a:cs typeface="Arial" charset="0"/>
              </a:rPr>
              <a:t>Coastal erosion is increasing (sea ice provided </a:t>
            </a:r>
            <a:br>
              <a:rPr lang="en-US">
                <a:latin typeface="Verdana" charset="0"/>
                <a:cs typeface="Arial" charset="0"/>
              </a:rPr>
            </a:br>
            <a:r>
              <a:rPr lang="en-US">
                <a:latin typeface="Verdana" charset="0"/>
                <a:cs typeface="Arial" charset="0"/>
              </a:rPr>
              <a:t>a protective barrier)</a:t>
            </a:r>
          </a:p>
        </p:txBody>
      </p:sp>
      <p:pic>
        <p:nvPicPr>
          <p:cNvPr id="38919" name="Picture 7" descr="netsilik-eskimo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43000"/>
            <a:ext cx="5867400" cy="4008438"/>
          </a:xfrm>
        </p:spPr>
      </p:pic>
      <p:pic>
        <p:nvPicPr>
          <p:cNvPr id="38929" name="Picture 17" descr="eskimo-family-60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14800" y="1295400"/>
            <a:ext cx="4800600" cy="3592513"/>
          </a:xfrm>
        </p:spPr>
      </p:pic>
    </p:spTree>
    <p:extLst>
      <p:ext uri="{BB962C8B-B14F-4D97-AF65-F5344CB8AC3E}">
        <p14:creationId xmlns:p14="http://schemas.microsoft.com/office/powerpoint/2010/main" val="4056007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648</Words>
  <Application>Microsoft Macintosh PowerPoint</Application>
  <PresentationFormat>On-screen Show (4:3)</PresentationFormat>
  <Paragraphs>123</Paragraphs>
  <Slides>26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Climate slides not used</vt:lpstr>
      <vt:lpstr>Temperature Increase and Sea Level Increase</vt:lpstr>
      <vt:lpstr>What can we do???? Alternative Energy Sources</vt:lpstr>
      <vt:lpstr>What are the Options  (To Stop Global Warming)?</vt:lpstr>
      <vt:lpstr>What are the Options  (To Stop Global Warming)?</vt:lpstr>
      <vt:lpstr>Clues to Climate Change</vt:lpstr>
      <vt:lpstr>PowerPoint Presentation</vt:lpstr>
      <vt:lpstr>Adelie Penguins</vt:lpstr>
      <vt:lpstr>Inuit</vt:lpstr>
      <vt:lpstr>Kyoto Protocol</vt:lpstr>
      <vt:lpstr>PowerPoint Presentation</vt:lpstr>
      <vt:lpstr>PowerPoint Presentation</vt:lpstr>
      <vt:lpstr>Ice Age Cycles 40,000 year cycles 100,000 year cycles</vt:lpstr>
      <vt:lpstr>Google Global Warming Fast Facts</vt:lpstr>
      <vt:lpstr>Natl Geog Site</vt:lpstr>
      <vt:lpstr>The End...</vt:lpstr>
      <vt:lpstr>PowerPoint Presentation</vt:lpstr>
      <vt:lpstr>PowerPoint Presentation</vt:lpstr>
      <vt:lpstr>PowerPoint Presentation</vt:lpstr>
      <vt:lpstr>Effects on Climate</vt:lpstr>
      <vt:lpstr>Various Biomes</vt:lpstr>
      <vt:lpstr>PowerPoint Presentation</vt:lpstr>
      <vt:lpstr>Glacier national Park</vt:lpstr>
      <vt:lpstr>Mt. Kilimanjaro</vt:lpstr>
      <vt:lpstr>PowerPoint Presentation</vt:lpstr>
      <vt:lpstr>Reading the graphs…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slides not used</dc:title>
  <dc:creator>dhakim</dc:creator>
  <cp:lastModifiedBy>dhakim</cp:lastModifiedBy>
  <cp:revision>2</cp:revision>
  <dcterms:created xsi:type="dcterms:W3CDTF">2012-05-17T18:06:24Z</dcterms:created>
  <dcterms:modified xsi:type="dcterms:W3CDTF">2012-05-17T18:28:22Z</dcterms:modified>
</cp:coreProperties>
</file>